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6" r:id="rId27"/>
    <p:sldId id="287" r:id="rId28"/>
    <p:sldId id="288" r:id="rId29"/>
    <p:sldId id="289" r:id="rId30"/>
    <p:sldId id="290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8C0628-C7CF-4A1B-9F2D-A4BBD6279044}" type="datetimeFigureOut">
              <a:rPr lang="en-IN" smtClean="0"/>
              <a:pPr/>
              <a:t>17-05-2018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B631A8-8AFE-4EE6-8FA5-29E7F513BAD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advClick="0" advTm="5000"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8C0628-C7CF-4A1B-9F2D-A4BBD6279044}" type="datetimeFigureOut">
              <a:rPr lang="en-IN" smtClean="0"/>
              <a:pPr/>
              <a:t>17-05-2018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B631A8-8AFE-4EE6-8FA5-29E7F513BAD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advClick="0" advTm="5000"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8C0628-C7CF-4A1B-9F2D-A4BBD6279044}" type="datetimeFigureOut">
              <a:rPr lang="en-IN" smtClean="0"/>
              <a:pPr/>
              <a:t>17-05-2018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B631A8-8AFE-4EE6-8FA5-29E7F513BAD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advClick="0" advTm="5000"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8C0628-C7CF-4A1B-9F2D-A4BBD6279044}" type="datetimeFigureOut">
              <a:rPr lang="en-IN" smtClean="0"/>
              <a:pPr/>
              <a:t>17-05-2018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B631A8-8AFE-4EE6-8FA5-29E7F513BAD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advClick="0" advTm="5000"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8C0628-C7CF-4A1B-9F2D-A4BBD6279044}" type="datetimeFigureOut">
              <a:rPr lang="en-IN" smtClean="0"/>
              <a:pPr/>
              <a:t>17-05-2018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B631A8-8AFE-4EE6-8FA5-29E7F513BAD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advClick="0" advTm="5000"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8C0628-C7CF-4A1B-9F2D-A4BBD6279044}" type="datetimeFigureOut">
              <a:rPr lang="en-IN" smtClean="0"/>
              <a:pPr/>
              <a:t>17-05-2018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B631A8-8AFE-4EE6-8FA5-29E7F513BAD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advClick="0" advTm="5000"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8C0628-C7CF-4A1B-9F2D-A4BBD6279044}" type="datetimeFigureOut">
              <a:rPr lang="en-IN" smtClean="0"/>
              <a:pPr/>
              <a:t>17-05-2018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B631A8-8AFE-4EE6-8FA5-29E7F513BAD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advClick="0" advTm="5000"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8C0628-C7CF-4A1B-9F2D-A4BBD6279044}" type="datetimeFigureOut">
              <a:rPr lang="en-IN" smtClean="0"/>
              <a:pPr/>
              <a:t>17-05-2018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B631A8-8AFE-4EE6-8FA5-29E7F513BAD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advClick="0" advTm="5000"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8C0628-C7CF-4A1B-9F2D-A4BBD6279044}" type="datetimeFigureOut">
              <a:rPr lang="en-IN" smtClean="0"/>
              <a:pPr/>
              <a:t>17-05-2018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B631A8-8AFE-4EE6-8FA5-29E7F513BAD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advClick="0" advTm="5000"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8C0628-C7CF-4A1B-9F2D-A4BBD6279044}" type="datetimeFigureOut">
              <a:rPr lang="en-IN" smtClean="0"/>
              <a:pPr/>
              <a:t>17-05-2018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B631A8-8AFE-4EE6-8FA5-29E7F513BAD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advClick="0" advTm="5000"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E8C0628-C7CF-4A1B-9F2D-A4BBD6279044}" type="datetimeFigureOut">
              <a:rPr lang="en-IN" smtClean="0"/>
              <a:pPr/>
              <a:t>17-05-2018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4B631A8-8AFE-4EE6-8FA5-29E7F513BAD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advClick="0" advTm="5000"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E8C0628-C7CF-4A1B-9F2D-A4BBD6279044}" type="datetimeFigureOut">
              <a:rPr lang="en-IN" smtClean="0"/>
              <a:pPr/>
              <a:t>17-05-2018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4B631A8-8AFE-4EE6-8FA5-29E7F513BADA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 advTm="5000">
    <p:wheel spokes="3"/>
  </p:transition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7772400" cy="1008112"/>
          </a:xfrm>
        </p:spPr>
        <p:txBody>
          <a:bodyPr/>
          <a:lstStyle/>
          <a:p>
            <a:r>
              <a:rPr lang="en-US" dirty="0" smtClean="0"/>
              <a:t>BUILDING STONES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1196752"/>
            <a:ext cx="7772400" cy="566124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 Natural material of construction which is obtained from by suitable method is called a stone. The stone which is used for the construction of engineering structures is known as building stones</a:t>
            </a:r>
            <a:r>
              <a:rPr lang="en-US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smtClean="0"/>
              <a:t>Stones are derived from rocks. Rocks is a mixture of two or more minerals which forms the earth crust of earth and has no definite shape or chemical composition and is not homogenous stone.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ransition advClick="0" advTm="5000"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04664"/>
            <a:ext cx="7772400" cy="792088"/>
          </a:xfrm>
        </p:spPr>
        <p:txBody>
          <a:bodyPr/>
          <a:lstStyle/>
          <a:p>
            <a:r>
              <a:rPr lang="en-US" dirty="0" smtClean="0"/>
              <a:t>BRICKS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484784"/>
            <a:ext cx="7772400" cy="518457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/>
              <a:t>The artificial material construction in</a:t>
            </a:r>
          </a:p>
          <a:p>
            <a:pPr>
              <a:buNone/>
            </a:pPr>
            <a:r>
              <a:rPr lang="en-US" sz="2800" dirty="0" smtClean="0"/>
              <a:t>the form of clay blocks of uniform size</a:t>
            </a:r>
          </a:p>
          <a:p>
            <a:pPr>
              <a:buNone/>
            </a:pPr>
            <a:r>
              <a:rPr lang="en-US" sz="2800" dirty="0" smtClean="0"/>
              <a:t>and shape are known as brick.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600" dirty="0" smtClean="0"/>
              <a:t>INGREDIENTS OF GOOD BRICK</a:t>
            </a:r>
          </a:p>
          <a:p>
            <a:pPr>
              <a:buNone/>
            </a:pPr>
            <a:r>
              <a:rPr lang="en-US" sz="3600" dirty="0" smtClean="0"/>
              <a:t>EARTH</a:t>
            </a:r>
          </a:p>
          <a:p>
            <a:r>
              <a:rPr lang="en-US" sz="2800" dirty="0" smtClean="0"/>
              <a:t>ALUMINA OR CLAY</a:t>
            </a:r>
            <a:r>
              <a:rPr lang="en-US" sz="3600" dirty="0" smtClean="0"/>
              <a:t> – </a:t>
            </a:r>
            <a:r>
              <a:rPr lang="en-US" sz="2800" dirty="0" smtClean="0"/>
              <a:t>20% - 30% by</a:t>
            </a:r>
            <a:r>
              <a:rPr lang="en-US" sz="3600" dirty="0" smtClean="0"/>
              <a:t> </a:t>
            </a:r>
            <a:r>
              <a:rPr lang="en-US" sz="2800" dirty="0" smtClean="0"/>
              <a:t>Weight.</a:t>
            </a:r>
          </a:p>
          <a:p>
            <a:r>
              <a:rPr lang="en-US" sz="2800" dirty="0" smtClean="0"/>
              <a:t>SILICA  OR SAND – 35 – 50% by weight.</a:t>
            </a:r>
          </a:p>
          <a:p>
            <a:r>
              <a:rPr lang="en-US" sz="2800" dirty="0" smtClean="0"/>
              <a:t>SILT – 20 – 35% by weight</a:t>
            </a:r>
          </a:p>
          <a:p>
            <a:pPr>
              <a:buNone/>
            </a:pPr>
            <a:endParaRPr lang="en-US" sz="3600" dirty="0" smtClean="0"/>
          </a:p>
        </p:txBody>
      </p:sp>
    </p:spTree>
  </p:cSld>
  <p:clrMapOvr>
    <a:masterClrMapping/>
  </p:clrMapOvr>
  <p:transition advClick="0" advTm="5000">
    <p:wheel spokes="3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MANUFACTURING OF BRICKS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The following operation are involved in the</a:t>
            </a:r>
          </a:p>
          <a:p>
            <a:pPr>
              <a:buNone/>
            </a:pPr>
            <a:r>
              <a:rPr lang="en-US" sz="2800" dirty="0" smtClean="0"/>
              <a:t>process of manufacture of bricks.</a:t>
            </a:r>
          </a:p>
          <a:p>
            <a:pPr>
              <a:buNone/>
            </a:pPr>
            <a:endParaRPr lang="en-US" sz="2800" dirty="0" smtClean="0"/>
          </a:p>
          <a:p>
            <a:pPr marL="582930" indent="-514350">
              <a:buAutoNum type="arabicPeriod"/>
            </a:pPr>
            <a:r>
              <a:rPr lang="en-US" sz="2800" dirty="0" smtClean="0"/>
              <a:t>Selection of clay </a:t>
            </a:r>
          </a:p>
          <a:p>
            <a:pPr marL="582930" indent="-514350">
              <a:buAutoNum type="arabicPeriod"/>
            </a:pPr>
            <a:r>
              <a:rPr lang="en-US" sz="2800" dirty="0" smtClean="0"/>
              <a:t>Preparation of clay</a:t>
            </a:r>
          </a:p>
          <a:p>
            <a:pPr marL="582930" indent="-514350">
              <a:buAutoNum type="arabicPeriod"/>
            </a:pPr>
            <a:r>
              <a:rPr lang="en-US" sz="2800" dirty="0" smtClean="0"/>
              <a:t>Moulding of bricks</a:t>
            </a:r>
          </a:p>
          <a:p>
            <a:pPr marL="582930" indent="-514350">
              <a:buAutoNum type="arabicPeriod"/>
            </a:pPr>
            <a:r>
              <a:rPr lang="en-US" sz="2800" dirty="0" smtClean="0"/>
              <a:t>Drying of bricks</a:t>
            </a:r>
          </a:p>
          <a:p>
            <a:pPr marL="582930" indent="-514350">
              <a:buAutoNum type="arabicPeriod"/>
            </a:pPr>
            <a:r>
              <a:rPr lang="en-US" sz="2800" dirty="0" smtClean="0"/>
              <a:t>Burning of bricks</a:t>
            </a:r>
          </a:p>
          <a:p>
            <a:endParaRPr lang="en-IN" sz="2800" dirty="0"/>
          </a:p>
        </p:txBody>
      </p:sp>
    </p:spTree>
  </p:cSld>
  <p:clrMapOvr>
    <a:masterClrMapping/>
  </p:clrMapOvr>
  <p:transition advClick="0" advTm="5000">
    <p:wheel spokes="3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GOOD BRICKS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2856"/>
            <a:ext cx="7772400" cy="432048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APPEARANCE</a:t>
            </a:r>
          </a:p>
          <a:p>
            <a:r>
              <a:rPr lang="en-US" sz="2800" dirty="0" smtClean="0"/>
              <a:t>STRENGTH </a:t>
            </a:r>
          </a:p>
          <a:p>
            <a:r>
              <a:rPr lang="en-US" sz="2800" dirty="0" smtClean="0"/>
              <a:t>HARDNESS </a:t>
            </a:r>
          </a:p>
          <a:p>
            <a:r>
              <a:rPr lang="en-US" sz="2800" dirty="0" smtClean="0"/>
              <a:t>SOUNDNESS</a:t>
            </a:r>
          </a:p>
          <a:p>
            <a:r>
              <a:rPr lang="en-US" sz="2800" dirty="0" smtClean="0"/>
              <a:t>STRUCTURE</a:t>
            </a:r>
          </a:p>
          <a:p>
            <a:r>
              <a:rPr lang="en-US" sz="2800" dirty="0" smtClean="0"/>
              <a:t>DURABILITY </a:t>
            </a:r>
          </a:p>
          <a:p>
            <a:r>
              <a:rPr lang="en-US" sz="2800" dirty="0" smtClean="0"/>
              <a:t>POROSITY</a:t>
            </a:r>
          </a:p>
          <a:p>
            <a:r>
              <a:rPr lang="en-US" sz="2800" dirty="0" smtClean="0"/>
              <a:t>EFFLORESCENCE</a:t>
            </a:r>
          </a:p>
          <a:p>
            <a:endParaRPr lang="en-US" sz="2800" dirty="0" smtClean="0"/>
          </a:p>
          <a:p>
            <a:endParaRPr lang="en-IN" sz="2800" dirty="0"/>
          </a:p>
        </p:txBody>
      </p:sp>
    </p:spTree>
  </p:cSld>
  <p:clrMapOvr>
    <a:masterClrMapping/>
  </p:clrMapOvr>
  <p:transition advClick="0" advTm="5000">
    <p:wheel spokes="3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SIZE OF STANDARD BRICKS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4741784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According to IS : 1077-1970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Standard size of the brick - 190mm x</a:t>
            </a:r>
          </a:p>
          <a:p>
            <a:pPr>
              <a:buNone/>
            </a:pPr>
            <a:r>
              <a:rPr lang="en-US" dirty="0" smtClean="0"/>
              <a:t>   90mm x 90mm.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Nominal size of brick – 200mm x</a:t>
            </a:r>
          </a:p>
          <a:p>
            <a:pPr>
              <a:buNone/>
            </a:pPr>
            <a:r>
              <a:rPr lang="en-US" dirty="0" smtClean="0"/>
              <a:t>   100mm x 100mm 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ransition advClick="0" advTm="5000">
    <p:wheel spokes="3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BRICKS EARTH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92896"/>
            <a:ext cx="7772400" cy="3024336"/>
          </a:xfrm>
        </p:spPr>
        <p:txBody>
          <a:bodyPr/>
          <a:lstStyle/>
          <a:p>
            <a:r>
              <a:rPr lang="en-US" dirty="0" smtClean="0"/>
              <a:t>LOAMY MILD OR SANDY CLAY</a:t>
            </a:r>
          </a:p>
          <a:p>
            <a:r>
              <a:rPr lang="en-US" dirty="0" smtClean="0"/>
              <a:t>MARLS, OR CALCAREOUS ROCKS </a:t>
            </a:r>
          </a:p>
          <a:p>
            <a:r>
              <a:rPr lang="en-US" dirty="0" smtClean="0"/>
              <a:t>PLASTICS, STRONG OR PURE CLAY</a:t>
            </a:r>
          </a:p>
          <a:p>
            <a:endParaRPr lang="en-IN" dirty="0"/>
          </a:p>
        </p:txBody>
      </p:sp>
    </p:spTree>
  </p:cSld>
  <p:clrMapOvr>
    <a:masterClrMapping/>
  </p:clrMapOvr>
  <p:transition advClick="0" advTm="5000">
    <p:wheel spokes="3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116736"/>
          </a:xfrm>
        </p:spPr>
        <p:txBody>
          <a:bodyPr/>
          <a:lstStyle/>
          <a:p>
            <a:r>
              <a:rPr lang="en-US" dirty="0" smtClean="0"/>
              <a:t>THE PROCESS OF MANUFACTURE OF BRICKS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48880"/>
            <a:ext cx="7772400" cy="3528392"/>
          </a:xfrm>
        </p:spPr>
        <p:txBody>
          <a:bodyPr/>
          <a:lstStyle/>
          <a:p>
            <a:pPr marL="582930" indent="-514350">
              <a:buAutoNum type="arabicPeriod"/>
            </a:pPr>
            <a:r>
              <a:rPr lang="en-US" dirty="0" smtClean="0"/>
              <a:t>SELECTION OF CLAY </a:t>
            </a:r>
          </a:p>
          <a:p>
            <a:pPr marL="582930" indent="-514350">
              <a:buAutoNum type="arabicPeriod"/>
            </a:pPr>
            <a:r>
              <a:rPr lang="en-US" dirty="0" smtClean="0"/>
              <a:t>PREPARATION OF CLAY </a:t>
            </a:r>
          </a:p>
          <a:p>
            <a:pPr marL="582930" indent="-514350">
              <a:buAutoNum type="arabicPeriod"/>
            </a:pPr>
            <a:r>
              <a:rPr lang="en-US" dirty="0" smtClean="0"/>
              <a:t>MOULDING OF BRICKS </a:t>
            </a:r>
          </a:p>
          <a:p>
            <a:pPr marL="582930" indent="-514350">
              <a:buAutoNum type="arabicPeriod"/>
            </a:pPr>
            <a:r>
              <a:rPr lang="en-US" dirty="0" smtClean="0"/>
              <a:t>DRYING OF BRICKS </a:t>
            </a:r>
          </a:p>
          <a:p>
            <a:pPr marL="582930" indent="-514350">
              <a:buAutoNum type="arabicPeriod"/>
            </a:pPr>
            <a:r>
              <a:rPr lang="en-US" dirty="0" smtClean="0"/>
              <a:t>BURNING OF BRICKS</a:t>
            </a:r>
            <a:endParaRPr lang="en-IN" dirty="0"/>
          </a:p>
        </p:txBody>
      </p:sp>
    </p:spTree>
  </p:cSld>
  <p:clrMapOvr>
    <a:masterClrMapping/>
  </p:clrMapOvr>
  <p:transition advClick="0" advTm="5000">
    <p:wheel spokes="3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GOOD BRICKS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2930" indent="-514350">
              <a:buAutoNum type="arabicPeriod"/>
            </a:pPr>
            <a:r>
              <a:rPr lang="en-US" dirty="0" smtClean="0"/>
              <a:t>APPERANCE</a:t>
            </a:r>
          </a:p>
          <a:p>
            <a:pPr marL="582930" indent="-514350">
              <a:buAutoNum type="arabicPeriod"/>
            </a:pPr>
            <a:r>
              <a:rPr lang="en-US" dirty="0" smtClean="0"/>
              <a:t>STRENGTH</a:t>
            </a:r>
          </a:p>
          <a:p>
            <a:pPr marL="582930" indent="-514350">
              <a:buAutoNum type="arabicPeriod"/>
            </a:pPr>
            <a:r>
              <a:rPr lang="en-US" dirty="0" smtClean="0"/>
              <a:t>HARDNESS </a:t>
            </a:r>
          </a:p>
          <a:p>
            <a:pPr marL="582930" indent="-514350">
              <a:buAutoNum type="arabicPeriod"/>
            </a:pPr>
            <a:r>
              <a:rPr lang="en-US" dirty="0" smtClean="0"/>
              <a:t>SOUNDNESS</a:t>
            </a:r>
          </a:p>
          <a:p>
            <a:pPr marL="582930" indent="-514350">
              <a:buAutoNum type="arabicPeriod"/>
            </a:pPr>
            <a:r>
              <a:rPr lang="en-US" dirty="0" smtClean="0"/>
              <a:t>DURABILITY</a:t>
            </a:r>
          </a:p>
          <a:p>
            <a:pPr marL="582930" indent="-514350">
              <a:buAutoNum type="arabicPeriod"/>
            </a:pPr>
            <a:r>
              <a:rPr lang="en-US" dirty="0" smtClean="0"/>
              <a:t>POROSITY</a:t>
            </a:r>
          </a:p>
          <a:p>
            <a:pPr marL="582930" indent="-514350">
              <a:buAutoNum type="arabicPeriod"/>
            </a:pPr>
            <a:r>
              <a:rPr lang="en-US" dirty="0" smtClean="0"/>
              <a:t>RESISTANCE TO FIRE </a:t>
            </a:r>
          </a:p>
          <a:p>
            <a:pPr marL="582930" indent="-514350">
              <a:buAutoNum type="arabicPeriod"/>
            </a:pPr>
            <a:r>
              <a:rPr lang="en-US" dirty="0" smtClean="0"/>
              <a:t>EFFLORESCENCE</a:t>
            </a:r>
            <a:endParaRPr lang="en-IN" dirty="0"/>
          </a:p>
        </p:txBody>
      </p:sp>
    </p:spTree>
  </p:cSld>
  <p:clrMapOvr>
    <a:masterClrMapping/>
  </p:clrMapOvr>
  <p:transition advClick="0" advTm="5000">
    <p:wheel spokes="3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OF COMMON BUILDING BRICKS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2930" indent="-514350">
              <a:buAutoNum type="arabicPeriod"/>
            </a:pPr>
            <a:r>
              <a:rPr lang="en-US" dirty="0" smtClean="0"/>
              <a:t>DIMENSION AND TOLERANCE TEST </a:t>
            </a:r>
          </a:p>
          <a:p>
            <a:pPr marL="582930" indent="-514350">
              <a:buAutoNum type="arabicPeriod"/>
            </a:pPr>
            <a:r>
              <a:rPr lang="en-US" dirty="0" smtClean="0"/>
              <a:t>COMPRESSIVE STRENGTH TEST </a:t>
            </a:r>
          </a:p>
          <a:p>
            <a:pPr marL="582930" indent="-514350">
              <a:buAutoNum type="arabicPeriod"/>
            </a:pPr>
            <a:r>
              <a:rPr lang="en-US" dirty="0" smtClean="0"/>
              <a:t>WATER ABSORPTION TEST </a:t>
            </a:r>
          </a:p>
          <a:p>
            <a:pPr marL="582930" indent="-514350">
              <a:buAutoNum type="arabicPeriod"/>
            </a:pPr>
            <a:r>
              <a:rPr lang="en-US" dirty="0" smtClean="0"/>
              <a:t>EFFLORENCE TEST</a:t>
            </a:r>
          </a:p>
          <a:p>
            <a:pPr marL="582930" indent="-514350">
              <a:buAutoNum type="arabicPeriod"/>
            </a:pPr>
            <a:r>
              <a:rPr lang="en-US" dirty="0" smtClean="0"/>
              <a:t>SOUNDNESS TEST</a:t>
            </a:r>
          </a:p>
          <a:p>
            <a:pPr marL="582930" indent="-514350">
              <a:buNone/>
            </a:pPr>
            <a:endParaRPr lang="en-IN" dirty="0"/>
          </a:p>
        </p:txBody>
      </p:sp>
    </p:spTree>
  </p:cSld>
  <p:clrMapOvr>
    <a:masterClrMapping/>
  </p:clrMapOvr>
  <p:transition advClick="0" advTm="5000">
    <p:wheel spokes="3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CEMENT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600" dirty="0" smtClean="0"/>
              <a:t>THE PRODUCT OBTAINED BY BURNING </a:t>
            </a:r>
          </a:p>
          <a:p>
            <a:pPr>
              <a:buNone/>
            </a:pPr>
            <a:r>
              <a:rPr lang="en-US" sz="2600" dirty="0" smtClean="0"/>
              <a:t>AT VERY HIGH TEMPERATURE  AND </a:t>
            </a:r>
          </a:p>
          <a:p>
            <a:pPr>
              <a:buNone/>
            </a:pPr>
            <a:r>
              <a:rPr lang="en-US" sz="2600" dirty="0" smtClean="0"/>
              <a:t>CRUSHING  TO POEWRED EITHER STONE </a:t>
            </a:r>
          </a:p>
          <a:p>
            <a:pPr>
              <a:buNone/>
            </a:pPr>
            <a:r>
              <a:rPr lang="en-US" sz="2600" dirty="0" smtClean="0"/>
              <a:t>HAVING 20% -40% CLAY AND </a:t>
            </a:r>
          </a:p>
          <a:p>
            <a:pPr>
              <a:buNone/>
            </a:pPr>
            <a:r>
              <a:rPr lang="en-US" sz="2600" dirty="0" smtClean="0"/>
              <a:t>REMAINING CARBONATE OF LIME OR AN </a:t>
            </a:r>
          </a:p>
          <a:p>
            <a:pPr>
              <a:buNone/>
            </a:pPr>
            <a:r>
              <a:rPr lang="en-US" sz="2600" dirty="0" smtClean="0"/>
              <a:t>INTIMATE MIXTURE OF WELL PROPORTIONED </a:t>
            </a:r>
          </a:p>
          <a:p>
            <a:pPr>
              <a:buNone/>
            </a:pPr>
            <a:r>
              <a:rPr lang="en-US" sz="2600" dirty="0" smtClean="0"/>
              <a:t>CALCAREOUS AND ARGILLACEOUS MATERIALS </a:t>
            </a:r>
          </a:p>
          <a:p>
            <a:pPr>
              <a:buNone/>
            </a:pPr>
            <a:r>
              <a:rPr lang="en-US" sz="2600" dirty="0" smtClean="0"/>
              <a:t>IS CALLED CEMENT</a:t>
            </a:r>
            <a:endParaRPr lang="en-IN" sz="2600" dirty="0"/>
          </a:p>
        </p:txBody>
      </p:sp>
    </p:spTree>
  </p:cSld>
  <p:clrMapOvr>
    <a:masterClrMapping/>
  </p:clrMapOvr>
  <p:transition advClick="0" advTm="5000">
    <p:wheel spokes="3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USES OF CEMENT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988840"/>
            <a:ext cx="7772400" cy="449999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1.Cement mortar for plaster, painting, </a:t>
            </a:r>
          </a:p>
          <a:p>
            <a:pPr>
              <a:buNone/>
            </a:pPr>
            <a:r>
              <a:rPr lang="en-US" dirty="0" smtClean="0"/>
              <a:t>   masonry work. </a:t>
            </a:r>
          </a:p>
          <a:p>
            <a:pPr>
              <a:buNone/>
            </a:pPr>
            <a:r>
              <a:rPr lang="en-US" dirty="0" smtClean="0"/>
              <a:t>2. Construction of roads, wells, water                 tank, etc.</a:t>
            </a:r>
          </a:p>
          <a:p>
            <a:pPr>
              <a:buNone/>
            </a:pPr>
            <a:r>
              <a:rPr lang="en-US" dirty="0" smtClean="0"/>
              <a:t>3.Construction of foundation, water   tight floors, foothpath etc. </a:t>
            </a:r>
          </a:p>
          <a:p>
            <a:pPr>
              <a:buNone/>
            </a:pPr>
            <a:r>
              <a:rPr lang="en-US" dirty="0" smtClean="0"/>
              <a:t>4. Making joint for drain pipe etc.</a:t>
            </a:r>
            <a:endParaRPr lang="en-IN" dirty="0"/>
          </a:p>
        </p:txBody>
      </p:sp>
    </p:spTree>
  </p:cSld>
  <p:clrMapOvr>
    <a:masterClrMapping/>
  </p:clrMapOvr>
  <p:transition advClick="0" advTm="5000">
    <p:wheel spokes="3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512064"/>
            <a:ext cx="8388424" cy="3637016"/>
          </a:xfrm>
        </p:spPr>
        <p:txBody>
          <a:bodyPr/>
          <a:lstStyle/>
          <a:p>
            <a:r>
              <a:rPr lang="en-US" dirty="0" smtClean="0"/>
              <a:t>CLASSIFICATION OF ROCKS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3140968"/>
            <a:ext cx="7920880" cy="280831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GEOLOGICAL     CHEMICAL      PHYSICAL</a:t>
            </a:r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r>
              <a:rPr lang="en-US" sz="2000" b="1" dirty="0" smtClean="0"/>
              <a:t>   1. IGNEOUS            1. SILICEOUS          1. STRATIFIED</a:t>
            </a:r>
          </a:p>
          <a:p>
            <a:pPr>
              <a:buNone/>
            </a:pPr>
            <a:r>
              <a:rPr lang="en-US" sz="2000" b="1" dirty="0" smtClean="0"/>
              <a:t>   2. SEDIMENTARY    2. ARGILLACEOUS  2. UNSTRATIFIED</a:t>
            </a:r>
          </a:p>
          <a:p>
            <a:pPr>
              <a:buNone/>
            </a:pPr>
            <a:r>
              <a:rPr lang="en-US" sz="2000" b="1" dirty="0" smtClean="0"/>
              <a:t>   3. METAMORPHIC   3. CALCAREOUS     3. FOLIATED</a:t>
            </a:r>
            <a:endParaRPr lang="en-IN" sz="2000" b="1" dirty="0"/>
          </a:p>
        </p:txBody>
      </p:sp>
      <p:cxnSp>
        <p:nvCxnSpPr>
          <p:cNvPr id="7" name="Elbow Connector 6"/>
          <p:cNvCxnSpPr/>
          <p:nvPr/>
        </p:nvCxnSpPr>
        <p:spPr>
          <a:xfrm rot="5400000">
            <a:off x="2159732" y="1160748"/>
            <a:ext cx="1944216" cy="187220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/>
          <p:nvPr/>
        </p:nvCxnSpPr>
        <p:spPr>
          <a:xfrm rot="16200000" flipV="1">
            <a:off x="4067944" y="1196752"/>
            <a:ext cx="1800200" cy="1800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195736" y="3573016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067944" y="3501008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868144" y="3501008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067944" y="2060848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5000">
    <p:wheel spokes="3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0"/>
            <a:ext cx="7772400" cy="1124744"/>
          </a:xfrm>
        </p:spPr>
        <p:txBody>
          <a:bodyPr/>
          <a:lstStyle/>
          <a:p>
            <a:r>
              <a:rPr lang="en-US" dirty="0" smtClean="0"/>
              <a:t>CHEMICAL CONSTITUENTS OF PORTLAND CEMENT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15616" y="1628801"/>
          <a:ext cx="7344816" cy="490980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64096"/>
                <a:gridCol w="2592288"/>
                <a:gridCol w="2052228"/>
                <a:gridCol w="1836204"/>
              </a:tblGrid>
              <a:tr h="590769">
                <a:tc>
                  <a:txBody>
                    <a:bodyPr/>
                    <a:lstStyle/>
                    <a:p>
                      <a:r>
                        <a:rPr lang="en-US" dirty="0" smtClean="0"/>
                        <a:t>S.NO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INGREDIENTS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APPROX. PROPORTION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COMMON  PROPORTION</a:t>
                      </a:r>
                      <a:endParaRPr lang="en-IN" dirty="0"/>
                    </a:p>
                  </a:txBody>
                  <a:tcPr/>
                </a:tc>
              </a:tr>
              <a:tr h="34707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1.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2.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3.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4.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5.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6.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7.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8.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Lime</a:t>
                      </a:r>
                      <a:endParaRPr lang="en-US" dirty="0" smtClean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Silica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baseline="0" dirty="0" smtClean="0"/>
                        <a:t>Alumina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baseline="0" dirty="0" smtClean="0"/>
                        <a:t>Iron oxide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baseline="0" dirty="0" smtClean="0"/>
                        <a:t>Calcium sulphate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baseline="0" dirty="0" smtClean="0"/>
                        <a:t>Magnesia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baseline="0" dirty="0" smtClean="0"/>
                        <a:t>Sulphur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baseline="0" dirty="0" smtClean="0"/>
                        <a:t>Alkalies  </a:t>
                      </a:r>
                      <a:endParaRPr lang="en-US" dirty="0" smtClean="0"/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    60-67%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    17-25%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baseline="0" dirty="0" smtClean="0"/>
                        <a:t>    3-8%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baseline="0" dirty="0" smtClean="0"/>
                        <a:t>    3-4%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baseline="0" dirty="0" smtClean="0"/>
                        <a:t>    3-4%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baseline="0" dirty="0" smtClean="0"/>
                        <a:t>    0.1-3%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baseline="0" dirty="0" smtClean="0"/>
                        <a:t>    1-3%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baseline="0" dirty="0" smtClean="0"/>
                        <a:t>    0.2-1%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dirty="0" smtClean="0"/>
                        <a:t>    62%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baseline="0" dirty="0" smtClean="0"/>
                        <a:t>    22%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baseline="0" dirty="0" smtClean="0"/>
                        <a:t>    5%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baseline="0" dirty="0" smtClean="0"/>
                        <a:t>    3%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baseline="0" dirty="0" smtClean="0"/>
                        <a:t>    4%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baseline="0" dirty="0" smtClean="0"/>
                        <a:t>    2%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baseline="0" dirty="0" smtClean="0"/>
                        <a:t>    1%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baseline="0" dirty="0" smtClean="0"/>
                        <a:t>    1%</a:t>
                      </a:r>
                      <a:endParaRPr lang="en-IN" dirty="0"/>
                    </a:p>
                  </a:txBody>
                  <a:tcPr/>
                </a:tc>
              </a:tr>
              <a:tr h="474964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TOTAL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100%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Click="0" advTm="5000">
    <p:wheel spokes="3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188744"/>
          </a:xfrm>
        </p:spPr>
        <p:txBody>
          <a:bodyPr/>
          <a:lstStyle/>
          <a:p>
            <a:r>
              <a:rPr lang="en-US" sz="3600" dirty="0" smtClean="0"/>
              <a:t>MANUFACTURING OF ORDINARY PORTLAND CEMENT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following is adopted for the </a:t>
            </a:r>
          </a:p>
          <a:p>
            <a:pPr>
              <a:buNone/>
            </a:pPr>
            <a:r>
              <a:rPr lang="en-US" dirty="0" smtClean="0"/>
              <a:t>manufacturing of cement : </a:t>
            </a:r>
          </a:p>
          <a:p>
            <a:pPr marL="582930" indent="-514350">
              <a:buAutoNum type="arabicPeriod"/>
            </a:pPr>
            <a:r>
              <a:rPr lang="en-US" dirty="0" smtClean="0"/>
              <a:t>Collection of raw materials. </a:t>
            </a:r>
          </a:p>
          <a:p>
            <a:pPr marL="582930" indent="-514350">
              <a:buAutoNum type="arabicPeriod"/>
            </a:pPr>
            <a:r>
              <a:rPr lang="en-US" dirty="0" smtClean="0"/>
              <a:t>Mixing : crushing, grinding, proportioning and blending of raw materials to prepare.</a:t>
            </a:r>
          </a:p>
          <a:p>
            <a:pPr marL="582930" indent="-514350">
              <a:buAutoNum type="arabicPeriod"/>
            </a:pPr>
            <a:r>
              <a:rPr lang="en-US" dirty="0" smtClean="0"/>
              <a:t>Burning </a:t>
            </a:r>
          </a:p>
          <a:p>
            <a:pPr marL="582930" indent="-514350">
              <a:buAutoNum type="arabicPeriod"/>
            </a:pPr>
            <a:r>
              <a:rPr lang="en-US" dirty="0" smtClean="0"/>
              <a:t>Grinding </a:t>
            </a:r>
            <a:endParaRPr lang="en-IN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5000">
    <p:wheel spokes="3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 TESTS FOR CEMENT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556792"/>
            <a:ext cx="7772400" cy="4680520"/>
          </a:xfrm>
        </p:spPr>
        <p:txBody>
          <a:bodyPr>
            <a:normAutofit/>
          </a:bodyPr>
          <a:lstStyle/>
          <a:p>
            <a:pPr marL="582930" indent="-514350">
              <a:buNone/>
            </a:pPr>
            <a:r>
              <a:rPr lang="en-US" dirty="0" smtClean="0"/>
              <a:t>Following field may be carried out </a:t>
            </a:r>
          </a:p>
          <a:p>
            <a:pPr marL="582930" indent="-514350">
              <a:buNone/>
            </a:pPr>
            <a:r>
              <a:rPr lang="en-US" dirty="0" smtClean="0"/>
              <a:t>As certain roughly the quality of </a:t>
            </a:r>
          </a:p>
          <a:p>
            <a:pPr marL="582930" indent="-514350">
              <a:buNone/>
            </a:pPr>
            <a:r>
              <a:rPr lang="en-US" dirty="0" smtClean="0"/>
              <a:t>Cement :- </a:t>
            </a:r>
          </a:p>
          <a:p>
            <a:pPr marL="582930" indent="-514350">
              <a:buFont typeface="Wingdings"/>
              <a:buAutoNum type="arabicPeriod"/>
            </a:pPr>
            <a:r>
              <a:rPr lang="en-US" dirty="0" smtClean="0"/>
              <a:t>COLOUR TEST </a:t>
            </a:r>
          </a:p>
          <a:p>
            <a:pPr marL="582930" indent="-514350">
              <a:buFont typeface="Wingdings"/>
              <a:buAutoNum type="arabicPeriod"/>
            </a:pPr>
            <a:r>
              <a:rPr lang="en-US" dirty="0" smtClean="0"/>
              <a:t>PHYSICAL  PROPERTIES </a:t>
            </a:r>
          </a:p>
          <a:p>
            <a:pPr marL="582930" indent="-514350">
              <a:buFont typeface="Wingdings"/>
              <a:buAutoNum type="arabicPeriod"/>
            </a:pPr>
            <a:r>
              <a:rPr lang="en-US" dirty="0" smtClean="0"/>
              <a:t>PRESENCE OF LUMPS </a:t>
            </a:r>
          </a:p>
          <a:p>
            <a:pPr marL="582930" indent="-514350">
              <a:buFont typeface="Wingdings"/>
              <a:buAutoNum type="arabicPeriod"/>
            </a:pPr>
            <a:r>
              <a:rPr lang="en-US" dirty="0" smtClean="0"/>
              <a:t>STRENGTH  </a:t>
            </a:r>
            <a:endParaRPr lang="en-IN" dirty="0"/>
          </a:p>
        </p:txBody>
      </p:sp>
    </p:spTree>
  </p:cSld>
  <p:clrMapOvr>
    <a:masterClrMapping/>
  </p:clrMapOvr>
  <p:transition advClick="0" advTm="5000">
    <p:wheel spokes="3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LABORATORY TEST FOR CEMENT 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Following laboratory test can be </a:t>
            </a:r>
          </a:p>
          <a:p>
            <a:pPr>
              <a:buNone/>
            </a:pPr>
            <a:r>
              <a:rPr lang="en-US" dirty="0" smtClean="0"/>
              <a:t>performed on cement despatching it to </a:t>
            </a:r>
          </a:p>
          <a:p>
            <a:pPr>
              <a:buNone/>
            </a:pPr>
            <a:r>
              <a:rPr lang="en-US" dirty="0" smtClean="0"/>
              <a:t>Market :- </a:t>
            </a:r>
          </a:p>
          <a:p>
            <a:pPr marL="582930" indent="-514350">
              <a:buAutoNum type="arabicPeriod"/>
            </a:pPr>
            <a:r>
              <a:rPr lang="en-US" dirty="0" smtClean="0"/>
              <a:t>FINENESS TEST </a:t>
            </a:r>
          </a:p>
          <a:p>
            <a:pPr marL="582930" indent="-514350">
              <a:buAutoNum type="arabicPeriod"/>
            </a:pPr>
            <a:r>
              <a:rPr lang="en-US" dirty="0" smtClean="0"/>
              <a:t>CONSISTENCY TEST </a:t>
            </a:r>
          </a:p>
          <a:p>
            <a:pPr marL="582930" indent="-514350">
              <a:buAutoNum type="arabicPeriod"/>
            </a:pPr>
            <a:r>
              <a:rPr lang="en-US" dirty="0" smtClean="0"/>
              <a:t>INITIAL AND FINAL SETTING TEST </a:t>
            </a:r>
          </a:p>
          <a:p>
            <a:pPr marL="582930" indent="-514350">
              <a:buAutoNum type="arabicPeriod"/>
            </a:pPr>
            <a:r>
              <a:rPr lang="en-US" dirty="0" smtClean="0"/>
              <a:t>SOUNDNESS TEST </a:t>
            </a:r>
          </a:p>
          <a:p>
            <a:pPr marL="582930" indent="-514350">
              <a:buAutoNum type="arabicPeriod"/>
            </a:pPr>
            <a:r>
              <a:rPr lang="en-US" dirty="0" smtClean="0"/>
              <a:t>COMPRESSIVE STRENGTH TEST </a:t>
            </a:r>
            <a:endParaRPr lang="en-IN" dirty="0"/>
          </a:p>
        </p:txBody>
      </p:sp>
    </p:spTree>
  </p:cSld>
  <p:clrMapOvr>
    <a:masterClrMapping/>
  </p:clrMapOvr>
  <p:transition advClick="0" advTm="5000">
    <p:wheel spokes="3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VARIOUS TYPES OF CEMENT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82930" indent="-514350">
              <a:buAutoNum type="arabicPeriod"/>
            </a:pPr>
            <a:r>
              <a:rPr lang="en-US" sz="2400" dirty="0" smtClean="0"/>
              <a:t>ORDINARY PORTLAND CEMENT </a:t>
            </a:r>
          </a:p>
          <a:p>
            <a:pPr marL="582930" indent="-514350">
              <a:buAutoNum type="arabicPeriod"/>
            </a:pPr>
            <a:r>
              <a:rPr lang="en-US" sz="2400" dirty="0" smtClean="0"/>
              <a:t>QUICK SETTING CEMENT </a:t>
            </a:r>
          </a:p>
          <a:p>
            <a:pPr marL="582930" indent="-514350">
              <a:buAutoNum type="arabicPeriod"/>
            </a:pPr>
            <a:r>
              <a:rPr lang="en-US" sz="2400" dirty="0" smtClean="0"/>
              <a:t>HIGH ALUMINA CEMENT </a:t>
            </a:r>
          </a:p>
          <a:p>
            <a:pPr marL="582930" indent="-514350">
              <a:buAutoNum type="arabicPeriod"/>
            </a:pPr>
            <a:r>
              <a:rPr lang="en-US" sz="2400" dirty="0" smtClean="0"/>
              <a:t>BLAST FURNANCE SLAG CEMENT </a:t>
            </a:r>
          </a:p>
          <a:p>
            <a:pPr marL="582930" indent="-514350">
              <a:buAutoNum type="arabicPeriod"/>
            </a:pPr>
            <a:r>
              <a:rPr lang="en-US" sz="2400" dirty="0" smtClean="0"/>
              <a:t>WHITE CEMENT </a:t>
            </a:r>
          </a:p>
          <a:p>
            <a:pPr marL="582930" indent="-514350">
              <a:buAutoNum type="arabicPeriod"/>
            </a:pPr>
            <a:r>
              <a:rPr lang="en-US" sz="2400" dirty="0" smtClean="0"/>
              <a:t>LOW HEAT CEMENT </a:t>
            </a:r>
          </a:p>
          <a:p>
            <a:pPr marL="582930" indent="-514350">
              <a:buAutoNum type="arabicPeriod"/>
            </a:pPr>
            <a:r>
              <a:rPr lang="en-US" sz="2400" dirty="0" smtClean="0"/>
              <a:t>PORTLAND CEMENT </a:t>
            </a:r>
          </a:p>
          <a:p>
            <a:pPr marL="582930" indent="-514350">
              <a:buAutoNum type="arabicPeriod"/>
            </a:pPr>
            <a:r>
              <a:rPr lang="en-US" sz="2400" dirty="0" smtClean="0"/>
              <a:t>SUPER SULPHATE CEMENT </a:t>
            </a:r>
          </a:p>
          <a:p>
            <a:pPr marL="582930" indent="-514350">
              <a:buAutoNum type="arabicPeriod"/>
            </a:pPr>
            <a:r>
              <a:rPr lang="en-US" sz="2400" dirty="0" smtClean="0"/>
              <a:t>PORTLAND POZZOLAN CEMENT </a:t>
            </a:r>
          </a:p>
          <a:p>
            <a:pPr marL="582930" indent="-514350">
              <a:buAutoNum type="arabicPeriod"/>
            </a:pPr>
            <a:r>
              <a:rPr lang="en-US" sz="2400" dirty="0" smtClean="0"/>
              <a:t>CALCIUM CHLORIDE CEMENT </a:t>
            </a:r>
            <a:endParaRPr lang="en-IN" sz="2400" dirty="0"/>
          </a:p>
        </p:txBody>
      </p:sp>
    </p:spTree>
  </p:cSld>
  <p:clrMapOvr>
    <a:masterClrMapping/>
  </p:clrMapOvr>
  <p:transition advClick="0" advTm="5000">
    <p:wheel spokes="3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ADMIXTURES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Some materials are added in cement </a:t>
            </a:r>
          </a:p>
          <a:p>
            <a:pPr>
              <a:buNone/>
            </a:pPr>
            <a:r>
              <a:rPr lang="en-US" sz="2400" dirty="0" smtClean="0"/>
              <a:t>Mortar or cement concrete to improve </a:t>
            </a:r>
          </a:p>
          <a:p>
            <a:pPr>
              <a:buNone/>
            </a:pPr>
            <a:r>
              <a:rPr lang="en-US" sz="2400" dirty="0" smtClean="0"/>
              <a:t>Upon the quality of mortar or concrete .</a:t>
            </a:r>
          </a:p>
          <a:p>
            <a:pPr>
              <a:buNone/>
            </a:pPr>
            <a:r>
              <a:rPr lang="en-US" sz="2400" dirty="0" smtClean="0"/>
              <a:t>These materials are called admixtures.                               </a:t>
            </a:r>
          </a:p>
          <a:p>
            <a:pPr>
              <a:buNone/>
            </a:pPr>
            <a:r>
              <a:rPr lang="en-US" sz="2400" dirty="0" smtClean="0"/>
              <a:t>    THESE ADMIXTURES SERVE THE </a:t>
            </a:r>
          </a:p>
          <a:p>
            <a:pPr>
              <a:buNone/>
            </a:pPr>
            <a:r>
              <a:rPr lang="en-US" sz="2400" dirty="0" smtClean="0"/>
              <a:t>    FOLLOWING PURPOSES :-  </a:t>
            </a:r>
          </a:p>
          <a:p>
            <a:pPr>
              <a:buNone/>
            </a:pPr>
            <a:r>
              <a:rPr lang="en-US" sz="2400" dirty="0" smtClean="0"/>
              <a:t>1.To improve the workability.</a:t>
            </a:r>
          </a:p>
          <a:p>
            <a:pPr>
              <a:buNone/>
            </a:pPr>
            <a:r>
              <a:rPr lang="en-US" sz="2400" dirty="0" smtClean="0"/>
              <a:t>2.To improve the water proofing properties of mortar or concrete.</a:t>
            </a:r>
          </a:p>
          <a:p>
            <a:pPr>
              <a:buNone/>
            </a:pPr>
            <a:r>
              <a:rPr lang="en-US" sz="2400" dirty="0" smtClean="0"/>
              <a:t>3. To retard setting action of mortar </a:t>
            </a:r>
            <a:r>
              <a:rPr lang="en-US" sz="2400" smtClean="0"/>
              <a:t>or concrete.</a:t>
            </a:r>
            <a:endParaRPr lang="en-IN" sz="2400" dirty="0"/>
          </a:p>
        </p:txBody>
      </p:sp>
    </p:spTree>
  </p:cSld>
  <p:clrMapOvr>
    <a:masterClrMapping/>
  </p:clrMapOvr>
  <p:transition advClick="0" advTm="5000">
    <p:wheel spokes="3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LIME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product obtained by </a:t>
            </a:r>
            <a:r>
              <a:rPr lang="en-US" dirty="0" err="1" smtClean="0"/>
              <a:t>calcinating</a:t>
            </a:r>
            <a:r>
              <a:rPr lang="en-US" dirty="0" smtClean="0"/>
              <a:t> of lime stone is called lime.</a:t>
            </a:r>
          </a:p>
          <a:p>
            <a:endParaRPr lang="en-US" dirty="0" smtClean="0"/>
          </a:p>
          <a:p>
            <a:r>
              <a:rPr lang="en-US" dirty="0" smtClean="0"/>
              <a:t>SOURCES OF LIME</a:t>
            </a:r>
          </a:p>
          <a:p>
            <a:r>
              <a:rPr lang="en-US" dirty="0" smtClean="0"/>
              <a:t>Limestone</a:t>
            </a:r>
          </a:p>
          <a:p>
            <a:r>
              <a:rPr lang="en-US" dirty="0" smtClean="0"/>
              <a:t>Boulders</a:t>
            </a:r>
          </a:p>
          <a:p>
            <a:r>
              <a:rPr lang="en-US" dirty="0" err="1" smtClean="0"/>
              <a:t>Kankar</a:t>
            </a:r>
            <a:r>
              <a:rPr lang="en-US" dirty="0" smtClean="0"/>
              <a:t> </a:t>
            </a:r>
          </a:p>
          <a:p>
            <a:r>
              <a:rPr lang="en-US" dirty="0" smtClean="0"/>
              <a:t>Shells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941412975"/>
      </p:ext>
    </p:extLst>
  </p:cSld>
  <p:clrMapOvr>
    <a:masterClrMapping/>
  </p:clrMapOvr>
  <p:transition advClick="0" advTm="5000">
    <p:wheel spokes="3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types of lime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Fat Lime</a:t>
            </a:r>
          </a:p>
          <a:p>
            <a:r>
              <a:rPr lang="en-US" dirty="0" smtClean="0"/>
              <a:t>2 Hydraulic Lime</a:t>
            </a:r>
          </a:p>
          <a:p>
            <a:r>
              <a:rPr lang="en-US" dirty="0" smtClean="0"/>
              <a:t>3 Poor Lime</a:t>
            </a:r>
            <a:endParaRPr lang="en-US" dirty="0"/>
          </a:p>
          <a:p>
            <a:pPr marL="68580" indent="0">
              <a:buNone/>
            </a:pPr>
            <a:r>
              <a:rPr lang="en-US" u="sng" dirty="0" smtClean="0"/>
              <a:t>Manufacturing of fat lime</a:t>
            </a:r>
          </a:p>
          <a:p>
            <a:pPr marL="68580" indent="0">
              <a:buNone/>
            </a:pPr>
            <a:r>
              <a:rPr lang="en-US" dirty="0" smtClean="0"/>
              <a:t>. Collections of raw materials</a:t>
            </a:r>
          </a:p>
          <a:p>
            <a:pPr marL="68580" indent="0">
              <a:buNone/>
            </a:pPr>
            <a:r>
              <a:rPr lang="en-US" dirty="0" smtClean="0"/>
              <a:t>. Transportation of raw materials</a:t>
            </a:r>
          </a:p>
          <a:p>
            <a:pPr marL="68580" indent="0">
              <a:buNone/>
            </a:pPr>
            <a:r>
              <a:rPr lang="en-US" dirty="0" smtClean="0"/>
              <a:t>. Burning of lime stone </a:t>
            </a:r>
          </a:p>
          <a:p>
            <a:pPr marL="68580" indent="0">
              <a:buNone/>
            </a:pPr>
            <a:r>
              <a:rPr lang="en-US" dirty="0" smtClean="0"/>
              <a:t>. Slaking of burnt lime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294323675"/>
      </p:ext>
    </p:extLst>
  </p:cSld>
  <p:clrMapOvr>
    <a:masterClrMapping/>
  </p:clrMapOvr>
  <p:transition advClick="0" advTm="5000">
    <p:wheel spokes="3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Manufacturing of hydraulic lime</a:t>
            </a:r>
          </a:p>
          <a:p>
            <a:pPr marL="68580" indent="0">
              <a:buNone/>
            </a:pPr>
            <a:r>
              <a:rPr lang="en-US" dirty="0" smtClean="0"/>
              <a:t>. Collections of </a:t>
            </a:r>
            <a:r>
              <a:rPr lang="en-US" dirty="0" err="1" smtClean="0"/>
              <a:t>kankar</a:t>
            </a: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. Transportation of </a:t>
            </a:r>
            <a:r>
              <a:rPr lang="en-US" dirty="0" err="1" smtClean="0"/>
              <a:t>kankar</a:t>
            </a: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. Collection of fuel</a:t>
            </a:r>
          </a:p>
          <a:p>
            <a:pPr marL="68580" indent="0">
              <a:buNone/>
            </a:pPr>
            <a:r>
              <a:rPr lang="en-US" dirty="0" smtClean="0"/>
              <a:t>. Calcination of </a:t>
            </a:r>
            <a:r>
              <a:rPr lang="en-US" dirty="0" err="1" smtClean="0"/>
              <a:t>kankar</a:t>
            </a: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. Slaking and grinding of burnt lime.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595827761"/>
      </p:ext>
    </p:extLst>
  </p:cSld>
  <p:clrMapOvr>
    <a:masterClrMapping/>
  </p:clrMapOvr>
  <p:transition advClick="0" advTm="5000">
    <p:wheel spokes="3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OF LIME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Visual Examination</a:t>
            </a:r>
          </a:p>
          <a:p>
            <a:r>
              <a:rPr lang="en-US" dirty="0" smtClean="0"/>
              <a:t>2 Hydrochloric Acid Test</a:t>
            </a:r>
          </a:p>
          <a:p>
            <a:r>
              <a:rPr lang="en-US" dirty="0" smtClean="0"/>
              <a:t>3 Ball Test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347453585"/>
      </p:ext>
    </p:extLst>
  </p:cSld>
  <p:clrMapOvr>
    <a:masterClrMapping/>
  </p:clrMapOvr>
  <p:transition advClick="0" advTm="5000">
    <p:wheel spokes="3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116736"/>
          </a:xfrm>
        </p:spPr>
        <p:txBody>
          <a:bodyPr/>
          <a:lstStyle/>
          <a:p>
            <a:r>
              <a:rPr lang="en-US" dirty="0" smtClean="0"/>
              <a:t>QUALITIES OF A GOOD BUILDING STONE</a:t>
            </a:r>
            <a:endParaRPr lang="en-IN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988840"/>
            <a:ext cx="7772400" cy="465313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CRUSHING  STRENGTH</a:t>
            </a:r>
          </a:p>
          <a:p>
            <a:r>
              <a:rPr lang="en-US" sz="2800" dirty="0" smtClean="0"/>
              <a:t>APPEARANCE</a:t>
            </a:r>
          </a:p>
          <a:p>
            <a:r>
              <a:rPr lang="en-US" sz="2800" dirty="0" smtClean="0"/>
              <a:t>DURABILITY</a:t>
            </a:r>
          </a:p>
          <a:p>
            <a:r>
              <a:rPr lang="en-US" sz="2800" dirty="0" smtClean="0"/>
              <a:t>HARDNESS  , TOUGHNESS</a:t>
            </a:r>
          </a:p>
          <a:p>
            <a:r>
              <a:rPr lang="en-US" sz="2800" dirty="0" smtClean="0"/>
              <a:t>TEXTURE</a:t>
            </a:r>
          </a:p>
          <a:p>
            <a:r>
              <a:rPr lang="en-US" sz="2800" dirty="0" smtClean="0"/>
              <a:t>WORKABILITY</a:t>
            </a:r>
          </a:p>
          <a:p>
            <a:r>
              <a:rPr lang="en-US" sz="2800" dirty="0" smtClean="0"/>
              <a:t>SEASONING</a:t>
            </a:r>
          </a:p>
          <a:p>
            <a:r>
              <a:rPr lang="en-US" sz="2800" dirty="0" smtClean="0"/>
              <a:t>POROSITY</a:t>
            </a:r>
          </a:p>
          <a:p>
            <a:r>
              <a:rPr lang="en-US" sz="2800" dirty="0" smtClean="0"/>
              <a:t>SPECIFIC GRAVITY </a:t>
            </a:r>
            <a:endParaRPr lang="en-IN" sz="2800" dirty="0"/>
          </a:p>
        </p:txBody>
      </p:sp>
    </p:spTree>
  </p:cSld>
  <p:clrMapOvr>
    <a:masterClrMapping/>
  </p:clrMapOvr>
  <p:transition advClick="0" advTm="5000">
    <p:wheel spokes="3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THANK YOU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220559261"/>
      </p:ext>
    </p:extLst>
  </p:cSld>
  <p:clrMapOvr>
    <a:masterClrMapping/>
  </p:clrMapOvr>
  <p:transition advClick="0" advTm="5000">
    <p:wheel spokes="3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OF STONES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16832"/>
            <a:ext cx="7772400" cy="4680520"/>
          </a:xfrm>
        </p:spPr>
        <p:txBody>
          <a:bodyPr/>
          <a:lstStyle/>
          <a:p>
            <a:r>
              <a:rPr lang="en-US" sz="2800" dirty="0" smtClean="0"/>
              <a:t>CRUSHING STRENGTH TEST </a:t>
            </a:r>
          </a:p>
          <a:p>
            <a:r>
              <a:rPr lang="en-US" sz="2800" dirty="0" smtClean="0"/>
              <a:t>HARDNESS TEST</a:t>
            </a:r>
          </a:p>
          <a:p>
            <a:r>
              <a:rPr lang="en-US" sz="2800" dirty="0" smtClean="0"/>
              <a:t>ATTRITION TEST </a:t>
            </a:r>
          </a:p>
          <a:p>
            <a:r>
              <a:rPr lang="en-US" sz="2800" dirty="0" smtClean="0"/>
              <a:t>WATER ABSORPTION TEST </a:t>
            </a:r>
          </a:p>
          <a:p>
            <a:r>
              <a:rPr lang="en-US" sz="2800" dirty="0" smtClean="0"/>
              <a:t>SPECIFIC GRAVITY TEST </a:t>
            </a:r>
          </a:p>
          <a:p>
            <a:r>
              <a:rPr lang="en-US" sz="2800" dirty="0" smtClean="0"/>
              <a:t>DURABILITY TEST </a:t>
            </a:r>
          </a:p>
          <a:p>
            <a:pPr>
              <a:buNone/>
            </a:pP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ransition advClick="0" advTm="5000"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772400" cy="1080120"/>
          </a:xfrm>
        </p:spPr>
        <p:txBody>
          <a:bodyPr/>
          <a:lstStyle/>
          <a:p>
            <a:r>
              <a:rPr lang="en-US" dirty="0" smtClean="0"/>
              <a:t>STONE QUARRYING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40768"/>
            <a:ext cx="7772400" cy="5256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The process of taking out stones</a:t>
            </a:r>
          </a:p>
          <a:p>
            <a:pPr>
              <a:buNone/>
            </a:pPr>
            <a:r>
              <a:rPr lang="en-US" sz="2800" dirty="0" smtClean="0"/>
              <a:t>from natural rock beds is known as </a:t>
            </a:r>
          </a:p>
          <a:p>
            <a:pPr>
              <a:buNone/>
            </a:pPr>
            <a:r>
              <a:rPr lang="en-US" sz="2800" dirty="0" smtClean="0"/>
              <a:t>quarrying.</a:t>
            </a:r>
          </a:p>
          <a:p>
            <a:pPr>
              <a:buNone/>
            </a:pPr>
            <a:r>
              <a:rPr lang="en-US" sz="3200" dirty="0" smtClean="0"/>
              <a:t> </a:t>
            </a:r>
          </a:p>
          <a:p>
            <a:pPr>
              <a:buNone/>
            </a:pPr>
            <a:r>
              <a:rPr lang="en-US" sz="3200" dirty="0" smtClean="0"/>
              <a:t>METHODS OF QUARRYING</a:t>
            </a:r>
          </a:p>
          <a:p>
            <a:pPr marL="582930" indent="-514350">
              <a:buAutoNum type="arabicPeriod"/>
            </a:pPr>
            <a:r>
              <a:rPr lang="en-US" sz="2800" dirty="0" smtClean="0"/>
              <a:t>Quarrying with hand tools.</a:t>
            </a:r>
          </a:p>
          <a:p>
            <a:pPr marL="582930" indent="-514350">
              <a:buAutoNum type="arabicPeriod"/>
            </a:pPr>
            <a:r>
              <a:rPr lang="en-US" sz="2800" dirty="0" smtClean="0"/>
              <a:t>Quarrying with channelling machine.</a:t>
            </a:r>
          </a:p>
          <a:p>
            <a:pPr marL="582930" indent="-514350">
              <a:buAutoNum type="arabicPeriod"/>
            </a:pPr>
            <a:r>
              <a:rPr lang="en-US" sz="2800" dirty="0" smtClean="0"/>
              <a:t>Quarrying by blasting</a:t>
            </a:r>
            <a:r>
              <a:rPr lang="en-US" sz="3200" dirty="0" smtClean="0"/>
              <a:t>.</a:t>
            </a:r>
          </a:p>
        </p:txBody>
      </p:sp>
    </p:spTree>
  </p:cSld>
  <p:clrMapOvr>
    <a:masterClrMapping/>
  </p:clrMapOvr>
  <p:transition advClick="0" advTm="5000"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DRESSING OF STONES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28800"/>
            <a:ext cx="7772400" cy="27363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The stones after being quarried are to</a:t>
            </a:r>
          </a:p>
          <a:p>
            <a:pPr>
              <a:buNone/>
            </a:pPr>
            <a:r>
              <a:rPr lang="en-US" sz="2800" dirty="0" smtClean="0"/>
              <a:t>be cut into suitable sizes and with</a:t>
            </a:r>
          </a:p>
          <a:p>
            <a:pPr>
              <a:buNone/>
            </a:pPr>
            <a:r>
              <a:rPr lang="en-US" sz="2800" dirty="0" smtClean="0"/>
              <a:t>suitable surfaces. This process is known</a:t>
            </a:r>
          </a:p>
          <a:p>
            <a:pPr>
              <a:buNone/>
            </a:pPr>
            <a:r>
              <a:rPr lang="en-US" sz="2800" dirty="0" smtClean="0"/>
              <a:t>as dressing of stones.</a:t>
            </a:r>
            <a:endParaRPr lang="en-IN" sz="2800" dirty="0"/>
          </a:p>
        </p:txBody>
      </p:sp>
    </p:spTree>
  </p:cSld>
  <p:clrMapOvr>
    <a:masterClrMapping/>
  </p:clrMapOvr>
  <p:transition advClick="0" advTm="5000"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188744"/>
          </a:xfrm>
        </p:spPr>
        <p:txBody>
          <a:bodyPr/>
          <a:lstStyle/>
          <a:p>
            <a:r>
              <a:rPr lang="en-US" dirty="0" smtClean="0"/>
              <a:t>GENERAL CHARACTERISTICS OF STONES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60848"/>
            <a:ext cx="7772400" cy="4294712"/>
          </a:xfrm>
        </p:spPr>
        <p:txBody>
          <a:bodyPr>
            <a:normAutofit/>
          </a:bodyPr>
          <a:lstStyle/>
          <a:p>
            <a:pPr marL="811530" indent="-742950">
              <a:buAutoNum type="arabicPeriod"/>
            </a:pPr>
            <a:r>
              <a:rPr lang="en-US" sz="3600" dirty="0" smtClean="0"/>
              <a:t>MARBLE</a:t>
            </a:r>
          </a:p>
          <a:p>
            <a:pPr marL="811530" indent="-742950"/>
            <a:r>
              <a:rPr lang="en-US" sz="2800" dirty="0" smtClean="0"/>
              <a:t>Its specific gravity is 2.72.</a:t>
            </a:r>
          </a:p>
          <a:p>
            <a:pPr marL="811530" indent="-742950"/>
            <a:r>
              <a:rPr lang="en-US" sz="2800" dirty="0" smtClean="0"/>
              <a:t>Its water absorption is 1- 3%.</a:t>
            </a:r>
          </a:p>
          <a:p>
            <a:pPr marL="811530" indent="-742950">
              <a:buNone/>
            </a:pPr>
            <a:endParaRPr lang="en-US" dirty="0" smtClean="0"/>
          </a:p>
          <a:p>
            <a:pPr marL="811530" indent="-742950">
              <a:buAutoNum type="arabicPeriod" startAt="2"/>
            </a:pPr>
            <a:r>
              <a:rPr lang="en-US" sz="3600" dirty="0" smtClean="0"/>
              <a:t>GRANITE</a:t>
            </a:r>
          </a:p>
          <a:p>
            <a:pPr marL="811530" indent="-742950"/>
            <a:r>
              <a:rPr lang="en-US" sz="2800" dirty="0" smtClean="0"/>
              <a:t>Its specific gravity is 2.6 – 2.8.</a:t>
            </a:r>
          </a:p>
          <a:p>
            <a:pPr marL="811530" indent="-742950"/>
            <a:r>
              <a:rPr lang="en-US" sz="2800" dirty="0" smtClean="0"/>
              <a:t>Water absorption is hardly 0.5%.</a:t>
            </a:r>
          </a:p>
          <a:p>
            <a:pPr marL="811530" indent="-742950">
              <a:buAutoNum type="arabicPeriod"/>
            </a:pPr>
            <a:endParaRPr lang="en-US" sz="3600" dirty="0" smtClean="0"/>
          </a:p>
          <a:p>
            <a:pPr marL="811530" indent="-742950">
              <a:buNone/>
            </a:pPr>
            <a:endParaRPr lang="en-US" sz="3600" dirty="0" smtClean="0"/>
          </a:p>
          <a:p>
            <a:pPr marL="811530" indent="-742950"/>
            <a:endParaRPr lang="en-IN" dirty="0"/>
          </a:p>
        </p:txBody>
      </p:sp>
    </p:spTree>
  </p:cSld>
  <p:clrMapOvr>
    <a:masterClrMapping/>
  </p:clrMapOvr>
  <p:transition advClick="0" advTm="5000">
    <p:wheel spokes="3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819472"/>
            <a:ext cx="7772400" cy="360041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124744"/>
            <a:ext cx="7772400" cy="496855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3. </a:t>
            </a:r>
            <a:r>
              <a:rPr lang="en-US" sz="3600" dirty="0" smtClean="0"/>
              <a:t>SAND STONE</a:t>
            </a:r>
          </a:p>
          <a:p>
            <a:r>
              <a:rPr lang="en-US" sz="2800" dirty="0" smtClean="0"/>
              <a:t>Its specific gravity is 2.3 – 2.4.</a:t>
            </a:r>
            <a:endParaRPr lang="en-IN" sz="2800" dirty="0" smtClean="0"/>
          </a:p>
          <a:p>
            <a:r>
              <a:rPr lang="en-US" sz="2800" dirty="0" smtClean="0"/>
              <a:t>Its water absorption is 5 – 6%.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4. </a:t>
            </a:r>
            <a:r>
              <a:rPr lang="en-US" sz="3600" dirty="0" smtClean="0"/>
              <a:t>TRAP AND BASALT STONE</a:t>
            </a:r>
          </a:p>
          <a:p>
            <a:r>
              <a:rPr lang="en-US" sz="3600" dirty="0" smtClean="0"/>
              <a:t> </a:t>
            </a:r>
            <a:r>
              <a:rPr lang="en-US" sz="2800" dirty="0" smtClean="0"/>
              <a:t>Its specific gravity is 2.9 – 2.96.</a:t>
            </a:r>
          </a:p>
          <a:p>
            <a:r>
              <a:rPr lang="en-US" sz="2800" dirty="0" smtClean="0"/>
              <a:t>Its water absorption is less than 0.5%.</a:t>
            </a:r>
          </a:p>
          <a:p>
            <a:endParaRPr lang="en-US" sz="2800" dirty="0" smtClean="0"/>
          </a:p>
        </p:txBody>
      </p:sp>
    </p:spTree>
  </p:cSld>
  <p:clrMapOvr>
    <a:masterClrMapping/>
  </p:clrMapOvr>
  <p:transition advClick="0" advTm="5000">
    <p:wheel spokes="3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675456"/>
            <a:ext cx="7772400" cy="360040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24744"/>
            <a:ext cx="7772400" cy="52308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5. LIME STONE</a:t>
            </a:r>
          </a:p>
          <a:p>
            <a:r>
              <a:rPr lang="en-US" sz="2800" dirty="0" smtClean="0"/>
              <a:t>Its specific gravity is 2.5 – 2.6.</a:t>
            </a:r>
          </a:p>
          <a:p>
            <a:r>
              <a:rPr lang="en-US" sz="2800" dirty="0" smtClean="0"/>
              <a:t>Its water absorption is upto 4%.</a:t>
            </a:r>
          </a:p>
          <a:p>
            <a:endParaRPr lang="en-US" sz="2800" dirty="0" smtClean="0"/>
          </a:p>
          <a:p>
            <a:pPr>
              <a:buNone/>
            </a:pPr>
            <a:r>
              <a:rPr lang="en-US" sz="3600" dirty="0" smtClean="0"/>
              <a:t>6. SLATE</a:t>
            </a:r>
          </a:p>
          <a:p>
            <a:r>
              <a:rPr lang="en-US" sz="2800" dirty="0" smtClean="0"/>
              <a:t>Its specific gravity is 2.89.</a:t>
            </a:r>
          </a:p>
          <a:p>
            <a:r>
              <a:rPr lang="en-US" sz="2800" dirty="0" smtClean="0"/>
              <a:t>Its water absorption varies from 0.5 –1%.</a:t>
            </a:r>
            <a:endParaRPr lang="en-IN" sz="2800" dirty="0"/>
          </a:p>
        </p:txBody>
      </p:sp>
    </p:spTree>
  </p:cSld>
  <p:clrMapOvr>
    <a:masterClrMapping/>
  </p:clrMapOvr>
  <p:transition advClick="0" advTm="5000">
    <p:wheel spokes="3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</TotalTime>
  <Words>1005</Words>
  <Application>Microsoft Office PowerPoint</Application>
  <PresentationFormat>On-screen Show (4:3)</PresentationFormat>
  <Paragraphs>258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Metro</vt:lpstr>
      <vt:lpstr>BUILDING STONES</vt:lpstr>
      <vt:lpstr>CLASSIFICATION OF ROCKS </vt:lpstr>
      <vt:lpstr>QUALITIES OF A GOOD BUILDING STONE</vt:lpstr>
      <vt:lpstr>TESTING OF STONES </vt:lpstr>
      <vt:lpstr>STONE QUARRYING </vt:lpstr>
      <vt:lpstr>DRESSING OF STONES </vt:lpstr>
      <vt:lpstr>GENERAL CHARACTERISTICS OF STONES </vt:lpstr>
      <vt:lpstr>Slide 8</vt:lpstr>
      <vt:lpstr>Slide 9</vt:lpstr>
      <vt:lpstr>BRICKS </vt:lpstr>
      <vt:lpstr>MANUFACTURING OF BRICKS </vt:lpstr>
      <vt:lpstr>CHARACTERISTICS OF GOOD BRICKS</vt:lpstr>
      <vt:lpstr>SIZE OF STANDARD BRICKS</vt:lpstr>
      <vt:lpstr>CLASSIFICATION OF BRICKS EARTH</vt:lpstr>
      <vt:lpstr>THE PROCESS OF MANUFACTURE OF BRICKS </vt:lpstr>
      <vt:lpstr>CHARACTERISTICS OF GOOD BRICKS</vt:lpstr>
      <vt:lpstr>TESTING OF COMMON BUILDING BRICKS </vt:lpstr>
      <vt:lpstr>                 CEMENT</vt:lpstr>
      <vt:lpstr>          USES OF CEMENT</vt:lpstr>
      <vt:lpstr>CHEMICAL CONSTITUENTS OF PORTLAND CEMENT</vt:lpstr>
      <vt:lpstr>MANUFACTURING OF ORDINARY PORTLAND CEMENT</vt:lpstr>
      <vt:lpstr>FIELD TESTS FOR CEMENT </vt:lpstr>
      <vt:lpstr>LABORATORY TEST FOR CEMENT  </vt:lpstr>
      <vt:lpstr>VARIOUS TYPES OF CEMENT</vt:lpstr>
      <vt:lpstr>             ADMIXTURES </vt:lpstr>
      <vt:lpstr>                     LIME</vt:lpstr>
      <vt:lpstr>Different types of lime</vt:lpstr>
      <vt:lpstr>Slide 28</vt:lpstr>
      <vt:lpstr>TESTING OF LIME</vt:lpstr>
      <vt:lpstr>Slide 30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STONES</dc:title>
  <dc:creator>abc</dc:creator>
  <cp:lastModifiedBy>mp sir</cp:lastModifiedBy>
  <cp:revision>34</cp:revision>
  <dcterms:created xsi:type="dcterms:W3CDTF">2018-04-26T05:29:08Z</dcterms:created>
  <dcterms:modified xsi:type="dcterms:W3CDTF">2018-05-17T09:54:26Z</dcterms:modified>
</cp:coreProperties>
</file>